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1" r:id="rId4"/>
    <p:sldId id="266" r:id="rId5"/>
    <p:sldId id="268" r:id="rId6"/>
    <p:sldId id="274" r:id="rId7"/>
    <p:sldId id="269" r:id="rId8"/>
    <p:sldId id="270" r:id="rId9"/>
    <p:sldId id="257" r:id="rId10"/>
    <p:sldId id="271" r:id="rId11"/>
    <p:sldId id="272" r:id="rId12"/>
    <p:sldId id="273" r:id="rId13"/>
    <p:sldId id="263" r:id="rId14"/>
  </p:sldIdLst>
  <p:sldSz cx="18288000" cy="10287000"/>
  <p:notesSz cx="6858000" cy="9144000"/>
  <p:embeddedFontLst>
    <p:embeddedFont>
      <p:font typeface="Veleka" panose="020B0604020202020204" charset="0"/>
      <p:regular r:id="rId15"/>
    </p:embeddedFont>
    <p:embeddedFont>
      <p:font typeface="Veleka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27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6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6396" y="2303033"/>
            <a:ext cx="13538155" cy="514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ru-RU" sz="9899" dirty="0">
                <a:solidFill>
                  <a:srgbClr val="000000"/>
                </a:solidFill>
                <a:latin typeface="Veleka Bold"/>
              </a:rPr>
              <a:t>«</a:t>
            </a:r>
            <a:r>
              <a:rPr lang="en-US" sz="9899" dirty="0">
                <a:solidFill>
                  <a:srgbClr val="000000"/>
                </a:solidFill>
                <a:latin typeface="Veleka Bold"/>
              </a:rPr>
              <a:t>Student assistant</a:t>
            </a:r>
            <a:r>
              <a:rPr lang="ru-RU" sz="9899" dirty="0">
                <a:solidFill>
                  <a:srgbClr val="000000"/>
                </a:solidFill>
                <a:latin typeface="Veleka Bold"/>
              </a:rPr>
              <a:t>»</a:t>
            </a:r>
          </a:p>
          <a:p>
            <a:pPr algn="ctr">
              <a:lnSpc>
                <a:spcPts val="7919"/>
              </a:lnSpc>
            </a:pPr>
            <a:r>
              <a:rPr lang="en-US" sz="5400" dirty="0">
                <a:solidFill>
                  <a:srgbClr val="000000"/>
                </a:solidFill>
                <a:latin typeface="Veleka Bold"/>
              </a:rPr>
              <a:t>Chat-bot</a:t>
            </a:r>
          </a:p>
          <a:p>
            <a:pPr>
              <a:lnSpc>
                <a:spcPts val="7919"/>
              </a:lnSpc>
            </a:pPr>
            <a:endParaRPr lang="en-US" sz="9899" dirty="0">
              <a:solidFill>
                <a:srgbClr val="000000"/>
              </a:solidFill>
              <a:latin typeface="Veleka Bold"/>
            </a:endParaRPr>
          </a:p>
          <a:p>
            <a:pPr>
              <a:lnSpc>
                <a:spcPts val="7919"/>
              </a:lnSpc>
            </a:pPr>
            <a:endParaRPr lang="en-US" sz="9899" dirty="0">
              <a:solidFill>
                <a:srgbClr val="000000"/>
              </a:solidFill>
              <a:latin typeface="Veleka Bold"/>
            </a:endParaRPr>
          </a:p>
          <a:p>
            <a:pPr>
              <a:lnSpc>
                <a:spcPts val="7919"/>
              </a:lnSpc>
            </a:pPr>
            <a:endParaRPr lang="en-US" sz="9899" dirty="0">
              <a:solidFill>
                <a:srgbClr val="000000"/>
              </a:solidFill>
              <a:latin typeface="Veleka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242848" y="3836990"/>
            <a:ext cx="1797942" cy="531649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5662103" y="3836990"/>
            <a:ext cx="2029934" cy="531649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2828025" y="5301279"/>
            <a:ext cx="3094722" cy="46760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584551" y="3223946"/>
            <a:ext cx="1338196" cy="140192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1113793">
            <a:off x="12879003" y="3868998"/>
            <a:ext cx="348725" cy="53725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2964031">
            <a:off x="13110863" y="4298677"/>
            <a:ext cx="348725" cy="5372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419100"/>
            <a:ext cx="16535400" cy="2260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ru-RU" sz="8000" dirty="0">
                <a:solidFill>
                  <a:srgbClr val="000000"/>
                </a:solidFill>
                <a:latin typeface="Veleka Bold" panose="020B0604020202020204" charset="0"/>
                <a:ea typeface="Veleka Bold" panose="020B0604020202020204" charset="0"/>
              </a:rPr>
              <a:t>Демонстрация и тестирование чат-бота</a:t>
            </a:r>
            <a:endParaRPr lang="en-US" sz="8000" dirty="0">
              <a:solidFill>
                <a:srgbClr val="000000"/>
              </a:solidFill>
              <a:latin typeface="Veleka Bold" panose="020B0604020202020204" charset="0"/>
              <a:ea typeface="Veleka Bold" panose="020B0604020202020204" charset="0"/>
            </a:endParaRP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BE8BBA00-79AD-488B-95B2-6777E01767CA}"/>
              </a:ext>
            </a:extLst>
          </p:cNvPr>
          <p:cNvSpPr>
            <a:spLocks noGrp="1"/>
          </p:cNvSpPr>
          <p:nvPr/>
        </p:nvSpPr>
        <p:spPr>
          <a:xfrm>
            <a:off x="1371600" y="3695416"/>
            <a:ext cx="6858000" cy="639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tx1"/>
                </a:solidFill>
                <a:latin typeface="Veleka Bold" panose="020B0604020202020204" charset="0"/>
                <a:ea typeface="Veleka Bold" panose="020B0604020202020204" charset="0"/>
              </a:rPr>
              <a:t>1 шаг. Перейти по ссылке или </a:t>
            </a:r>
            <a:r>
              <a:rPr lang="en-US" sz="4000" dirty="0">
                <a:solidFill>
                  <a:schemeClr val="tx1"/>
                </a:solidFill>
                <a:latin typeface="Veleka Bold" panose="020B0604020202020204" charset="0"/>
                <a:ea typeface="Veleka Bold" panose="020B0604020202020204" charset="0"/>
              </a:rPr>
              <a:t>QR</a:t>
            </a:r>
            <a:r>
              <a:rPr lang="ru-RU" sz="4000" dirty="0">
                <a:solidFill>
                  <a:schemeClr val="tx1"/>
                </a:solidFill>
                <a:latin typeface="Veleka Bold" panose="020B0604020202020204" charset="0"/>
                <a:ea typeface="Veleka Bold" panose="020B0604020202020204" charset="0"/>
              </a:rPr>
              <a:t>-код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C5FFA3-44A9-47A1-B212-8DEF7FF79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5" t="8212" r="11887" b="40550"/>
          <a:stretch/>
        </p:blipFill>
        <p:spPr>
          <a:xfrm>
            <a:off x="1752600" y="4335500"/>
            <a:ext cx="3743474" cy="5532400"/>
          </a:xfrm>
          <a:prstGeom prst="rect">
            <a:avLst/>
          </a:prstGeom>
        </p:spPr>
      </p:pic>
      <p:sp>
        <p:nvSpPr>
          <p:cNvPr id="17" name="Текст 5">
            <a:extLst>
              <a:ext uri="{FF2B5EF4-FFF2-40B4-BE49-F238E27FC236}">
                <a16:creationId xmlns:a16="http://schemas.microsoft.com/office/drawing/2014/main" id="{7B4D2623-204E-4AC6-9254-1CD64BA1ACB4}"/>
              </a:ext>
            </a:extLst>
          </p:cNvPr>
          <p:cNvSpPr txBox="1">
            <a:spLocks/>
          </p:cNvSpPr>
          <p:nvPr/>
        </p:nvSpPr>
        <p:spPr>
          <a:xfrm>
            <a:off x="9301264" y="2703087"/>
            <a:ext cx="4248472" cy="639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2 шаг. Команда «/</a:t>
            </a:r>
            <a:r>
              <a:rPr lang="en-US" sz="4000" dirty="0">
                <a:latin typeface="Veleka Bold" panose="020B0604020202020204" charset="0"/>
                <a:ea typeface="Veleka Bold" panose="020B0604020202020204" charset="0"/>
              </a:rPr>
              <a:t>start</a:t>
            </a: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»</a:t>
            </a:r>
          </a:p>
        </p:txBody>
      </p:sp>
      <p:pic>
        <p:nvPicPr>
          <p:cNvPr id="18" name="Объект 8">
            <a:extLst>
              <a:ext uri="{FF2B5EF4-FFF2-40B4-BE49-F238E27FC236}">
                <a16:creationId xmlns:a16="http://schemas.microsoft.com/office/drawing/2014/main" id="{0CC52B9E-B333-4779-87EE-262E35B9F6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8" t="-214" b="92924"/>
          <a:stretch/>
        </p:blipFill>
        <p:spPr>
          <a:xfrm>
            <a:off x="9064005" y="4015297"/>
            <a:ext cx="3966195" cy="1133553"/>
          </a:xfrm>
          <a:prstGeom prst="rect">
            <a:avLst/>
          </a:prstGeom>
        </p:spPr>
      </p:pic>
      <p:sp>
        <p:nvSpPr>
          <p:cNvPr id="19" name="Текст 5">
            <a:extLst>
              <a:ext uri="{FF2B5EF4-FFF2-40B4-BE49-F238E27FC236}">
                <a16:creationId xmlns:a16="http://schemas.microsoft.com/office/drawing/2014/main" id="{3A5A3E64-53DC-410B-8D32-8C894566E095}"/>
              </a:ext>
            </a:extLst>
          </p:cNvPr>
          <p:cNvSpPr txBox="1">
            <a:spLocks/>
          </p:cNvSpPr>
          <p:nvPr/>
        </p:nvSpPr>
        <p:spPr>
          <a:xfrm>
            <a:off x="9310597" y="6164419"/>
            <a:ext cx="5696974" cy="639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dirty="0">
                <a:solidFill>
                  <a:schemeClr val="tx1"/>
                </a:solidFill>
                <a:latin typeface="Veleka Bold" panose="020B0604020202020204" charset="0"/>
                <a:ea typeface="Veleka Bold" panose="020B0604020202020204" charset="0"/>
              </a:rPr>
              <a:t>3 шаг. Приветствие пользователя</a:t>
            </a:r>
          </a:p>
        </p:txBody>
      </p:sp>
      <p:pic>
        <p:nvPicPr>
          <p:cNvPr id="20" name="Объект 8">
            <a:extLst>
              <a:ext uri="{FF2B5EF4-FFF2-40B4-BE49-F238E27FC236}">
                <a16:creationId xmlns:a16="http://schemas.microsoft.com/office/drawing/2014/main" id="{892EA9EB-005E-47FE-8596-B06E2408AA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7290" r="13381" b="56869"/>
          <a:stretch/>
        </p:blipFill>
        <p:spPr>
          <a:xfrm>
            <a:off x="9064005" y="6737430"/>
            <a:ext cx="5481536" cy="316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419100"/>
            <a:ext cx="16535400" cy="2260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ru-RU" sz="8000" dirty="0">
                <a:solidFill>
                  <a:srgbClr val="000000"/>
                </a:solidFill>
                <a:latin typeface="Veleka Bold" panose="020B0604020202020204" charset="0"/>
                <a:ea typeface="Veleka Bold" panose="020B0604020202020204" charset="0"/>
              </a:rPr>
              <a:t>Демонстрация и тестирование чат-бота</a:t>
            </a:r>
            <a:endParaRPr lang="en-US" sz="8000" dirty="0">
              <a:solidFill>
                <a:srgbClr val="000000"/>
              </a:solidFill>
              <a:latin typeface="Veleka Bold" panose="020B0604020202020204" charset="0"/>
              <a:ea typeface="Veleka Bold" panose="020B0604020202020204" charset="0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E5BF07A-BA6B-493D-8D02-BBCB38978544}"/>
              </a:ext>
            </a:extLst>
          </p:cNvPr>
          <p:cNvSpPr txBox="1">
            <a:spLocks/>
          </p:cNvSpPr>
          <p:nvPr/>
        </p:nvSpPr>
        <p:spPr>
          <a:xfrm>
            <a:off x="685800" y="3359635"/>
            <a:ext cx="6858000" cy="639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4 шаг.</a:t>
            </a:r>
            <a:r>
              <a:rPr lang="en-US" sz="4000" dirty="0">
                <a:latin typeface="Veleka Bold" panose="020B0604020202020204" charset="0"/>
                <a:ea typeface="Veleka Bold" panose="020B0604020202020204" charset="0"/>
              </a:rPr>
              <a:t> </a:t>
            </a: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Из главного меню выбрать интересующую тему</a:t>
            </a:r>
          </a:p>
        </p:txBody>
      </p:sp>
      <p:pic>
        <p:nvPicPr>
          <p:cNvPr id="10" name="Объект 6">
            <a:extLst>
              <a:ext uri="{FF2B5EF4-FFF2-40B4-BE49-F238E27FC236}">
                <a16:creationId xmlns:a16="http://schemas.microsoft.com/office/drawing/2014/main" id="{95936965-CD01-4D5B-906A-5AC6ABAAC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6"/>
          <a:stretch/>
        </p:blipFill>
        <p:spPr>
          <a:xfrm>
            <a:off x="533400" y="5890760"/>
            <a:ext cx="7526873" cy="3306762"/>
          </a:xfrm>
          <a:prstGeom prst="rect">
            <a:avLst/>
          </a:prstGeom>
        </p:spPr>
      </p:pic>
      <p:sp>
        <p:nvSpPr>
          <p:cNvPr id="11" name="Текст 5">
            <a:extLst>
              <a:ext uri="{FF2B5EF4-FFF2-40B4-BE49-F238E27FC236}">
                <a16:creationId xmlns:a16="http://schemas.microsoft.com/office/drawing/2014/main" id="{3968542A-A7B4-439F-982A-D49D6E467605}"/>
              </a:ext>
            </a:extLst>
          </p:cNvPr>
          <p:cNvSpPr txBox="1">
            <a:spLocks/>
          </p:cNvSpPr>
          <p:nvPr/>
        </p:nvSpPr>
        <p:spPr>
          <a:xfrm>
            <a:off x="9448800" y="3359635"/>
            <a:ext cx="6400800" cy="639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5 шаг. Выбрать вопрос</a:t>
            </a:r>
          </a:p>
        </p:txBody>
      </p:sp>
      <p:pic>
        <p:nvPicPr>
          <p:cNvPr id="12" name="Объект 7">
            <a:extLst>
              <a:ext uri="{FF2B5EF4-FFF2-40B4-BE49-F238E27FC236}">
                <a16:creationId xmlns:a16="http://schemas.microsoft.com/office/drawing/2014/main" id="{19D47FD5-9F02-4274-BC9C-0575AF63A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0" y="4305300"/>
            <a:ext cx="5562600" cy="498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1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419100"/>
            <a:ext cx="16535400" cy="2260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ru-RU" sz="8000" dirty="0">
                <a:solidFill>
                  <a:srgbClr val="000000"/>
                </a:solidFill>
                <a:latin typeface="Veleka Bold" panose="020B0604020202020204" charset="0"/>
                <a:ea typeface="Veleka Bold" panose="020B0604020202020204" charset="0"/>
              </a:rPr>
              <a:t>Демонстрация и тестирование чат-бота</a:t>
            </a:r>
            <a:endParaRPr lang="en-US" sz="8000" dirty="0">
              <a:solidFill>
                <a:srgbClr val="000000"/>
              </a:solidFill>
              <a:latin typeface="Veleka Bold" panose="020B0604020202020204" charset="0"/>
              <a:ea typeface="Veleka Bold" panose="020B0604020202020204" charset="0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6D1B1FF0-A75A-465B-9512-B12527573A05}"/>
              </a:ext>
            </a:extLst>
          </p:cNvPr>
          <p:cNvSpPr txBox="1">
            <a:spLocks/>
          </p:cNvSpPr>
          <p:nvPr/>
        </p:nvSpPr>
        <p:spPr>
          <a:xfrm>
            <a:off x="685800" y="3165977"/>
            <a:ext cx="6324600" cy="639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6 шаг.</a:t>
            </a:r>
            <a:r>
              <a:rPr lang="en-US" sz="4000" dirty="0">
                <a:latin typeface="Veleka Bold" panose="020B0604020202020204" charset="0"/>
                <a:ea typeface="Veleka Bold" panose="020B0604020202020204" charset="0"/>
              </a:rPr>
              <a:t> </a:t>
            </a: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Бот отвечает на вопрос</a:t>
            </a:r>
          </a:p>
        </p:txBody>
      </p:sp>
      <p:pic>
        <p:nvPicPr>
          <p:cNvPr id="8" name="Объект 8">
            <a:extLst>
              <a:ext uri="{FF2B5EF4-FFF2-40B4-BE49-F238E27FC236}">
                <a16:creationId xmlns:a16="http://schemas.microsoft.com/office/drawing/2014/main" id="{FBFC4923-9F26-47C4-AB7D-173464A997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70"/>
          <a:stretch/>
        </p:blipFill>
        <p:spPr>
          <a:xfrm>
            <a:off x="670560" y="4762500"/>
            <a:ext cx="6835768" cy="3810000"/>
          </a:xfrm>
          <a:prstGeom prst="rect">
            <a:avLst/>
          </a:prstGeom>
        </p:spPr>
      </p:pic>
      <p:sp>
        <p:nvSpPr>
          <p:cNvPr id="13" name="Текст 5">
            <a:extLst>
              <a:ext uri="{FF2B5EF4-FFF2-40B4-BE49-F238E27FC236}">
                <a16:creationId xmlns:a16="http://schemas.microsoft.com/office/drawing/2014/main" id="{458334F5-92A8-4E60-A2FD-AA3AC8774C24}"/>
              </a:ext>
            </a:extLst>
          </p:cNvPr>
          <p:cNvSpPr txBox="1">
            <a:spLocks/>
          </p:cNvSpPr>
          <p:nvPr/>
        </p:nvSpPr>
        <p:spPr>
          <a:xfrm>
            <a:off x="8953500" y="3158357"/>
            <a:ext cx="6900934" cy="639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7 шаг. Для перехода в главное меню нажать на значок</a:t>
            </a:r>
          </a:p>
        </p:txBody>
      </p:sp>
      <p:pic>
        <p:nvPicPr>
          <p:cNvPr id="14" name="Объект 6">
            <a:extLst>
              <a:ext uri="{FF2B5EF4-FFF2-40B4-BE49-F238E27FC236}">
                <a16:creationId xmlns:a16="http://schemas.microsoft.com/office/drawing/2014/main" id="{534F62D3-BC34-4B19-A1D0-9F5BF29A4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0" b="44535"/>
          <a:stretch/>
        </p:blipFill>
        <p:spPr>
          <a:xfrm>
            <a:off x="8604334" y="5551622"/>
            <a:ext cx="9013106" cy="9144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438A4CA3-B543-41C6-BF26-803C2CA9835D}"/>
              </a:ext>
            </a:extLst>
          </p:cNvPr>
          <p:cNvSpPr/>
          <p:nvPr/>
        </p:nvSpPr>
        <p:spPr>
          <a:xfrm>
            <a:off x="16154400" y="5665922"/>
            <a:ext cx="762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5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95400" y="6819900"/>
            <a:ext cx="1297426" cy="279836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713563" y="5893531"/>
            <a:ext cx="1017644" cy="300916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786247" y="5893530"/>
            <a:ext cx="1148953" cy="300916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935200" y="6895738"/>
            <a:ext cx="1751629" cy="2646692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677E31CB-2723-4C2C-9FEA-8ECCBA4AA90B}"/>
              </a:ext>
            </a:extLst>
          </p:cNvPr>
          <p:cNvSpPr txBox="1"/>
          <p:nvPr/>
        </p:nvSpPr>
        <p:spPr>
          <a:xfrm>
            <a:off x="1974593" y="4234545"/>
            <a:ext cx="14227181" cy="115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ru-RU" sz="9900" dirty="0">
                <a:solidFill>
                  <a:srgbClr val="000000"/>
                </a:solidFill>
                <a:latin typeface="Veleka Bold" panose="020B0604020202020204" charset="0"/>
                <a:ea typeface="Veleka Bold" panose="020B0604020202020204" charset="0"/>
              </a:rPr>
              <a:t>Спасибо за внимание!</a:t>
            </a:r>
            <a:endParaRPr lang="en-US" sz="9900" dirty="0">
              <a:solidFill>
                <a:srgbClr val="000000"/>
              </a:solidFill>
              <a:latin typeface="Veleka Bold" panose="020B0604020202020204" charset="0"/>
              <a:ea typeface="Veleka Bol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05767" y="1231165"/>
            <a:ext cx="15773400" cy="1367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ru-RU" sz="8000" dirty="0">
                <a:solidFill>
                  <a:srgbClr val="000000"/>
                </a:solidFill>
                <a:latin typeface="Veleka Bold"/>
              </a:rPr>
              <a:t>Команда «</a:t>
            </a:r>
            <a:r>
              <a:rPr lang="en-US" sz="8000" dirty="0">
                <a:solidFill>
                  <a:srgbClr val="000000"/>
                </a:solidFill>
                <a:latin typeface="Veleka Bold"/>
              </a:rPr>
              <a:t>I drag as I can</a:t>
            </a:r>
            <a:r>
              <a:rPr lang="ru-RU" sz="8000" dirty="0">
                <a:solidFill>
                  <a:srgbClr val="000000"/>
                </a:solidFill>
                <a:latin typeface="Veleka Bold"/>
              </a:rPr>
              <a:t>»</a:t>
            </a:r>
            <a:endParaRPr lang="en-US" sz="8000" dirty="0">
              <a:solidFill>
                <a:srgbClr val="000000"/>
              </a:solidFill>
              <a:latin typeface="Veleka Bold"/>
            </a:endParaRPr>
          </a:p>
          <a:p>
            <a:pPr algn="ctr">
              <a:lnSpc>
                <a:spcPts val="5325"/>
              </a:lnSpc>
            </a:pPr>
            <a:endParaRPr lang="en-US" sz="5325" dirty="0">
              <a:solidFill>
                <a:srgbClr val="000000"/>
              </a:solidFill>
              <a:latin typeface="Veleka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663435" y="5044219"/>
            <a:ext cx="2335012" cy="51784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408188" y="4762500"/>
            <a:ext cx="1977228" cy="5178455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75EE0758-4760-4275-800E-27B2C6B84358}"/>
              </a:ext>
            </a:extLst>
          </p:cNvPr>
          <p:cNvSpPr txBox="1"/>
          <p:nvPr/>
        </p:nvSpPr>
        <p:spPr>
          <a:xfrm>
            <a:off x="2565287" y="3685912"/>
            <a:ext cx="13157426" cy="476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ru-RU" sz="5325" dirty="0">
                <a:solidFill>
                  <a:srgbClr val="000000"/>
                </a:solidFill>
                <a:latin typeface="Veleka Bold"/>
              </a:rPr>
              <a:t>Состав команды:</a:t>
            </a:r>
          </a:p>
          <a:p>
            <a:pPr algn="ctr">
              <a:lnSpc>
                <a:spcPts val="5325"/>
              </a:lnSpc>
            </a:pPr>
            <a:endParaRPr lang="ru-RU" sz="5325" dirty="0">
              <a:solidFill>
                <a:srgbClr val="000000"/>
              </a:solidFill>
              <a:latin typeface="Veleka Bold"/>
            </a:endParaRPr>
          </a:p>
          <a:p>
            <a:pPr algn="ctr">
              <a:lnSpc>
                <a:spcPts val="5325"/>
              </a:lnSpc>
            </a:pPr>
            <a:r>
              <a:rPr lang="ru-RU" sz="5325" dirty="0">
                <a:solidFill>
                  <a:srgbClr val="000000"/>
                </a:solidFill>
                <a:latin typeface="Veleka Bold"/>
              </a:rPr>
              <a:t>Крук Екатерина – лидер</a:t>
            </a:r>
          </a:p>
          <a:p>
            <a:pPr algn="ctr">
              <a:lnSpc>
                <a:spcPts val="5325"/>
              </a:lnSpc>
            </a:pPr>
            <a:endParaRPr lang="ru-RU" sz="5325" dirty="0">
              <a:solidFill>
                <a:srgbClr val="000000"/>
              </a:solidFill>
              <a:latin typeface="Veleka Bold"/>
            </a:endParaRPr>
          </a:p>
          <a:p>
            <a:pPr algn="ctr">
              <a:lnSpc>
                <a:spcPts val="5325"/>
              </a:lnSpc>
            </a:pPr>
            <a:r>
              <a:rPr lang="ru-RU" sz="5325" dirty="0">
                <a:solidFill>
                  <a:srgbClr val="000000"/>
                </a:solidFill>
                <a:latin typeface="Veleka Bold"/>
              </a:rPr>
              <a:t>Волотовский Константин – кодер - разработчик</a:t>
            </a:r>
            <a:endParaRPr lang="en-US" sz="5325" dirty="0">
              <a:solidFill>
                <a:srgbClr val="000000"/>
              </a:solidFill>
              <a:latin typeface="Veleka Bold"/>
            </a:endParaRPr>
          </a:p>
          <a:p>
            <a:pPr algn="ctr">
              <a:lnSpc>
                <a:spcPts val="5325"/>
              </a:lnSpc>
            </a:pPr>
            <a:endParaRPr lang="en-US" sz="5325" dirty="0">
              <a:solidFill>
                <a:srgbClr val="000000"/>
              </a:solidFill>
              <a:latin typeface="Veleka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2513" y="1009650"/>
            <a:ext cx="11126587" cy="121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ru-RU" sz="8000" dirty="0">
                <a:solidFill>
                  <a:srgbClr val="000000"/>
                </a:solidFill>
                <a:latin typeface="Veleka Bold"/>
              </a:rPr>
              <a:t>Цель проекта:</a:t>
            </a:r>
            <a:endParaRPr lang="en-US" sz="8000" dirty="0">
              <a:solidFill>
                <a:srgbClr val="000000"/>
              </a:solidFill>
              <a:latin typeface="Veleka Bold"/>
            </a:endParaRPr>
          </a:p>
        </p:txBody>
      </p:sp>
      <p:sp>
        <p:nvSpPr>
          <p:cNvPr id="8" name="AutoShape 8"/>
          <p:cNvSpPr/>
          <p:nvPr/>
        </p:nvSpPr>
        <p:spPr>
          <a:xfrm rot="5400000" flipV="1">
            <a:off x="-2078285" y="5579816"/>
            <a:ext cx="5574493" cy="106076"/>
          </a:xfrm>
          <a:prstGeom prst="line">
            <a:avLst/>
          </a:prstGeom>
          <a:ln w="635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r>
              <a:rPr lang="ru-RU" dirty="0"/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863537" y="658146"/>
            <a:ext cx="1886080" cy="40680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257344" y="776299"/>
            <a:ext cx="1956285" cy="39998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665861">
            <a:off x="15744178" y="86941"/>
            <a:ext cx="527627" cy="695911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F75554AD-EDE0-46BA-9EE6-A708FCB5E22D}"/>
              </a:ext>
            </a:extLst>
          </p:cNvPr>
          <p:cNvSpPr txBox="1"/>
          <p:nvPr/>
        </p:nvSpPr>
        <p:spPr>
          <a:xfrm>
            <a:off x="1052512" y="3086624"/>
            <a:ext cx="13730288" cy="4907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ru-RU" sz="4400" dirty="0">
                <a:solidFill>
                  <a:srgbClr val="000000"/>
                </a:solidFill>
                <a:latin typeface="Veleka Bold"/>
              </a:rPr>
              <a:t>Разработка чат-бота предназначенного для помощи студентам в поиске справочных и информационных ответов на вопросы о стипендии и других выплатах. </a:t>
            </a:r>
            <a:endParaRPr lang="en-US" sz="4400" dirty="0">
              <a:solidFill>
                <a:srgbClr val="000000"/>
              </a:solidFill>
              <a:latin typeface="Veleka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4056" y="2304733"/>
            <a:ext cx="11126587" cy="123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ru-RU" sz="8000" dirty="0">
                <a:solidFill>
                  <a:srgbClr val="000000"/>
                </a:solidFill>
                <a:latin typeface="Veleka Bold"/>
              </a:rPr>
              <a:t>Задачи проекта:</a:t>
            </a:r>
            <a:endParaRPr lang="en-US" sz="8000" dirty="0">
              <a:solidFill>
                <a:srgbClr val="000000"/>
              </a:solidFill>
              <a:latin typeface="Velek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87729" y="6965938"/>
            <a:ext cx="5332661" cy="2673359"/>
            <a:chOff x="0" y="-19050"/>
            <a:chExt cx="5454348" cy="3564478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5454348" cy="148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000000"/>
                  </a:solidFill>
                  <a:latin typeface="Veleka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35219"/>
              <a:ext cx="5454348" cy="2010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ru-RU" sz="4000" dirty="0">
                  <a:solidFill>
                    <a:srgbClr val="000000"/>
                  </a:solidFill>
                  <a:latin typeface="Veleka"/>
                </a:rPr>
                <a:t>Реализовать проект на самой популярной платформе </a:t>
              </a:r>
              <a:r>
                <a:rPr lang="en-US" sz="4000" dirty="0">
                  <a:solidFill>
                    <a:srgbClr val="000000"/>
                  </a:solidFill>
                  <a:latin typeface="Veleka"/>
                </a:rPr>
                <a:t>Telegram.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5134" y="6444562"/>
            <a:ext cx="5140414" cy="3411294"/>
            <a:chOff x="0" y="-128005"/>
            <a:chExt cx="5563317" cy="4548393"/>
          </a:xfrm>
        </p:grpSpPr>
        <p:sp>
          <p:nvSpPr>
            <p:cNvPr id="7" name="TextBox 7"/>
            <p:cNvSpPr txBox="1"/>
            <p:nvPr/>
          </p:nvSpPr>
          <p:spPr>
            <a:xfrm>
              <a:off x="108969" y="-128005"/>
              <a:ext cx="5454348" cy="148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Veleka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63793"/>
              <a:ext cx="5454348" cy="285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9"/>
                </a:lnSpc>
              </a:pPr>
              <a:r>
                <a:rPr lang="ru-RU" sz="4000" dirty="0">
                  <a:solidFill>
                    <a:srgbClr val="000000"/>
                  </a:solidFill>
                  <a:latin typeface="Veleka"/>
                </a:rPr>
                <a:t>Помочь студентам с ответами на часто задаваемые вопросы на тему «Стипендия».</a:t>
              </a:r>
              <a:endParaRPr lang="en-US" sz="4000" dirty="0">
                <a:solidFill>
                  <a:srgbClr val="000000"/>
                </a:solidFill>
                <a:latin typeface="Veleka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14739" y="7234631"/>
            <a:ext cx="5591875" cy="2638093"/>
            <a:chOff x="0" y="-19050"/>
            <a:chExt cx="5454348" cy="351745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5454348" cy="148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>
                  <a:solidFill>
                    <a:srgbClr val="000000"/>
                  </a:solidFill>
                  <a:latin typeface="Veleka"/>
                </a:rPr>
                <a:t>03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35219"/>
              <a:ext cx="5102617" cy="1963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ru-RU" sz="4000" dirty="0">
                  <a:solidFill>
                    <a:srgbClr val="000000"/>
                  </a:solidFill>
                  <a:latin typeface="Veleka"/>
                </a:rPr>
                <a:t>Создать чат-бот комфортный для пользователей.</a:t>
              </a:r>
              <a:endParaRPr lang="en-US" sz="4000" dirty="0">
                <a:solidFill>
                  <a:srgbClr val="000000"/>
                </a:solidFill>
                <a:latin typeface="Veleka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rot="5400000">
            <a:off x="-1219200" y="7581899"/>
            <a:ext cx="41148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AutoShape 13"/>
          <p:cNvSpPr/>
          <p:nvPr/>
        </p:nvSpPr>
        <p:spPr>
          <a:xfrm rot="5400000" flipV="1">
            <a:off x="5078251" y="8185909"/>
            <a:ext cx="2891854" cy="1492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AutoShape 14"/>
          <p:cNvSpPr/>
          <p:nvPr/>
        </p:nvSpPr>
        <p:spPr>
          <a:xfrm rot="5400000">
            <a:off x="10864327" y="8727073"/>
            <a:ext cx="2142445" cy="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713511" y="1565972"/>
            <a:ext cx="1794500" cy="5087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3687761" y="1508400"/>
            <a:ext cx="2025750" cy="508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6838913" y="164052"/>
            <a:ext cx="1338196" cy="14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0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8657" y="166855"/>
            <a:ext cx="16085344" cy="1219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ru-RU" sz="8000" dirty="0">
                <a:solidFill>
                  <a:srgbClr val="000000"/>
                </a:solidFill>
                <a:latin typeface="Veleka Bold"/>
              </a:rPr>
              <a:t>Перечень поставленных задач</a:t>
            </a:r>
            <a:endParaRPr lang="en-US" sz="8000" dirty="0">
              <a:solidFill>
                <a:srgbClr val="000000"/>
              </a:solidFill>
              <a:latin typeface="Veleka Bold"/>
            </a:endParaRPr>
          </a:p>
        </p:txBody>
      </p:sp>
      <p:pic>
        <p:nvPicPr>
          <p:cNvPr id="9" name="Объект 3">
            <a:extLst>
              <a:ext uri="{FF2B5EF4-FFF2-40B4-BE49-F238E27FC236}">
                <a16:creationId xmlns:a16="http://schemas.microsoft.com/office/drawing/2014/main" id="{2915AC2C-7330-437C-83CA-4E1BE7521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" t="16470" r="25579" b="9630"/>
          <a:stretch/>
        </p:blipFill>
        <p:spPr>
          <a:xfrm>
            <a:off x="2679689" y="2019300"/>
            <a:ext cx="11963400" cy="6840454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8D243A95-AE7D-4E4D-B3E7-7657EBC485D4}"/>
              </a:ext>
            </a:extLst>
          </p:cNvPr>
          <p:cNvSpPr txBox="1"/>
          <p:nvPr/>
        </p:nvSpPr>
        <p:spPr>
          <a:xfrm>
            <a:off x="7010400" y="9239071"/>
            <a:ext cx="5232389" cy="507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ru-RU" sz="4000" dirty="0">
                <a:solidFill>
                  <a:srgbClr val="000000"/>
                </a:solidFill>
                <a:latin typeface="Veleka"/>
              </a:rPr>
              <a:t>Задачи 1-го семестра</a:t>
            </a:r>
            <a:endParaRPr lang="en-US" sz="4000" dirty="0">
              <a:solidFill>
                <a:srgbClr val="000000"/>
              </a:solidFill>
              <a:latin typeface="Veleka"/>
            </a:endParaRPr>
          </a:p>
        </p:txBody>
      </p:sp>
    </p:spTree>
    <p:extLst>
      <p:ext uri="{BB962C8B-B14F-4D97-AF65-F5344CB8AC3E}">
        <p14:creationId xmlns:p14="http://schemas.microsoft.com/office/powerpoint/2010/main" val="354834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8656" y="166855"/>
            <a:ext cx="16930687" cy="1219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ru-RU" sz="8000" dirty="0">
                <a:solidFill>
                  <a:srgbClr val="000000"/>
                </a:solidFill>
                <a:latin typeface="Veleka Bold"/>
              </a:rPr>
              <a:t>Перечень поставленных задач</a:t>
            </a:r>
            <a:endParaRPr lang="en-US" sz="8000" dirty="0">
              <a:solidFill>
                <a:srgbClr val="000000"/>
              </a:solidFill>
              <a:latin typeface="Veleka Bold"/>
            </a:endParaRPr>
          </a:p>
        </p:txBody>
      </p:sp>
      <p:pic>
        <p:nvPicPr>
          <p:cNvPr id="10" name="Объект 4">
            <a:extLst>
              <a:ext uri="{FF2B5EF4-FFF2-40B4-BE49-F238E27FC236}">
                <a16:creationId xmlns:a16="http://schemas.microsoft.com/office/drawing/2014/main" id="{EBA0947E-9C98-4F86-954D-8E57DFAB28B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43100"/>
            <a:ext cx="14032508" cy="65532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D02E2AA1-4C00-49D0-B77D-37FBD53DA5F4}"/>
              </a:ext>
            </a:extLst>
          </p:cNvPr>
          <p:cNvSpPr txBox="1"/>
          <p:nvPr/>
        </p:nvSpPr>
        <p:spPr>
          <a:xfrm>
            <a:off x="6858000" y="8799417"/>
            <a:ext cx="5368520" cy="507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ru-RU" sz="4000" dirty="0">
                <a:solidFill>
                  <a:srgbClr val="000000"/>
                </a:solidFill>
                <a:latin typeface="Veleka"/>
              </a:rPr>
              <a:t>Задачи 2-го семестра</a:t>
            </a:r>
            <a:endParaRPr lang="en-US" sz="4000" dirty="0">
              <a:solidFill>
                <a:srgbClr val="000000"/>
              </a:solidFill>
              <a:latin typeface="Veleka"/>
            </a:endParaRPr>
          </a:p>
        </p:txBody>
      </p:sp>
    </p:spTree>
    <p:extLst>
      <p:ext uri="{BB962C8B-B14F-4D97-AF65-F5344CB8AC3E}">
        <p14:creationId xmlns:p14="http://schemas.microsoft.com/office/powerpoint/2010/main" val="186620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43408" y="1485899"/>
            <a:ext cx="16882092" cy="272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ru-RU" sz="8000" dirty="0">
                <a:solidFill>
                  <a:srgbClr val="000000"/>
                </a:solidFill>
                <a:latin typeface="Veleka Bold"/>
              </a:rPr>
              <a:t>Технологический стек</a:t>
            </a:r>
          </a:p>
          <a:p>
            <a:pPr algn="ctr">
              <a:lnSpc>
                <a:spcPts val="5325"/>
              </a:lnSpc>
            </a:pPr>
            <a:endParaRPr lang="ru-RU" sz="7200" dirty="0">
              <a:solidFill>
                <a:srgbClr val="000000"/>
              </a:solidFill>
              <a:latin typeface="Veleka Bold"/>
            </a:endParaRPr>
          </a:p>
          <a:p>
            <a:pPr algn="ctr">
              <a:lnSpc>
                <a:spcPts val="5325"/>
              </a:lnSpc>
            </a:pPr>
            <a:endParaRPr lang="en-US" sz="9900" dirty="0">
              <a:solidFill>
                <a:srgbClr val="000000"/>
              </a:solidFill>
              <a:latin typeface="Veleka Bold"/>
            </a:endParaRPr>
          </a:p>
          <a:p>
            <a:pPr algn="ctr">
              <a:lnSpc>
                <a:spcPts val="5325"/>
              </a:lnSpc>
            </a:pPr>
            <a:endParaRPr lang="en-US" sz="5325" dirty="0">
              <a:solidFill>
                <a:srgbClr val="000000"/>
              </a:solidFill>
              <a:latin typeface="Veleka Bold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5EE0758-4760-4275-800E-27B2C6B84358}"/>
              </a:ext>
            </a:extLst>
          </p:cNvPr>
          <p:cNvSpPr txBox="1"/>
          <p:nvPr/>
        </p:nvSpPr>
        <p:spPr>
          <a:xfrm>
            <a:off x="179492" y="4034745"/>
            <a:ext cx="17246008" cy="5612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кроссплатформенное приложение </a:t>
            </a:r>
            <a:r>
              <a:rPr lang="en-US" sz="4000" dirty="0">
                <a:latin typeface="Veleka Bold" panose="020B0604020202020204" charset="0"/>
                <a:ea typeface="Veleka Bold" panose="020B0604020202020204" charset="0"/>
              </a:rPr>
              <a:t>telegram</a:t>
            </a: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 – софт для которого был разработан чат-бот;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язык программирования </a:t>
            </a:r>
            <a:r>
              <a:rPr lang="en-US" sz="4000" dirty="0">
                <a:latin typeface="Veleka Bold" panose="020B0604020202020204" charset="0"/>
                <a:ea typeface="Veleka Bold" panose="020B0604020202020204" charset="0"/>
              </a:rPr>
              <a:t>python</a:t>
            </a: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, который отвечает за функционал бота;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язык программирования </a:t>
            </a:r>
            <a:r>
              <a:rPr lang="en-US" sz="4000" dirty="0">
                <a:latin typeface="Veleka Bold" panose="020B0604020202020204" charset="0"/>
                <a:ea typeface="Veleka Bold" panose="020B0604020202020204" charset="0"/>
              </a:rPr>
              <a:t>SQL</a:t>
            </a: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, который отвечает за хранение базы знаний, которую использует бот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sz="4000" dirty="0">
              <a:latin typeface="Veleka Bold" panose="020B0604020202020204" charset="0"/>
              <a:ea typeface="Veleka Bold" panose="020B0604020202020204" charset="0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sz="4000" dirty="0">
              <a:latin typeface="Veleka Bold" panose="020B0604020202020204" charset="0"/>
              <a:ea typeface="Veleka Bold" panose="020B0604020202020204" charset="0"/>
            </a:endParaRPr>
          </a:p>
          <a:p>
            <a:pPr algn="ctr">
              <a:lnSpc>
                <a:spcPts val="5325"/>
              </a:lnSpc>
            </a:pPr>
            <a:endParaRPr lang="en-US" sz="5325" dirty="0">
              <a:solidFill>
                <a:srgbClr val="000000"/>
              </a:solidFill>
              <a:latin typeface="Veleka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9231A-2FBE-4C2C-AE31-5380761D1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249825" y="8220029"/>
            <a:ext cx="1858683" cy="1794474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B096455-40A0-4365-ABE1-7258BC4261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5140695" y="8451576"/>
            <a:ext cx="1109130" cy="12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9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20996" y="1192188"/>
            <a:ext cx="17246008" cy="272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5"/>
              </a:lnSpc>
            </a:pPr>
            <a:r>
              <a:rPr lang="ru-RU" sz="8000" dirty="0">
                <a:solidFill>
                  <a:srgbClr val="000000"/>
                </a:solidFill>
                <a:latin typeface="Veleka Bold"/>
              </a:rPr>
              <a:t>Требования для чат-бота</a:t>
            </a:r>
          </a:p>
          <a:p>
            <a:pPr algn="ctr">
              <a:lnSpc>
                <a:spcPts val="5325"/>
              </a:lnSpc>
            </a:pPr>
            <a:endParaRPr lang="ru-RU" sz="7200" dirty="0">
              <a:solidFill>
                <a:srgbClr val="000000"/>
              </a:solidFill>
              <a:latin typeface="Veleka Bold"/>
            </a:endParaRPr>
          </a:p>
          <a:p>
            <a:pPr algn="ctr">
              <a:lnSpc>
                <a:spcPts val="5325"/>
              </a:lnSpc>
            </a:pPr>
            <a:endParaRPr lang="en-US" sz="9900" dirty="0">
              <a:solidFill>
                <a:srgbClr val="000000"/>
              </a:solidFill>
              <a:latin typeface="Veleka Bold"/>
            </a:endParaRPr>
          </a:p>
          <a:p>
            <a:pPr algn="ctr">
              <a:lnSpc>
                <a:spcPts val="5325"/>
              </a:lnSpc>
            </a:pPr>
            <a:endParaRPr lang="en-US" sz="5325" dirty="0">
              <a:solidFill>
                <a:srgbClr val="000000"/>
              </a:solidFill>
              <a:latin typeface="Veleka Bold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5EE0758-4760-4275-800E-27B2C6B84358}"/>
              </a:ext>
            </a:extLst>
          </p:cNvPr>
          <p:cNvSpPr txBox="1"/>
          <p:nvPr/>
        </p:nvSpPr>
        <p:spPr>
          <a:xfrm>
            <a:off x="520996" y="2555510"/>
            <a:ext cx="17246008" cy="9912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endParaRPr lang="ru-RU" sz="4000" dirty="0">
              <a:latin typeface="Veleka Bold" panose="020B0604020202020204" charset="0"/>
              <a:ea typeface="Veleka Bold" panose="020B0604020202020204" charset="0"/>
            </a:endParaRPr>
          </a:p>
          <a:p>
            <a:r>
              <a:rPr lang="ru-RU" sz="4000" b="1" dirty="0">
                <a:latin typeface="Veleka Bold" panose="020B0604020202020204" charset="0"/>
                <a:ea typeface="Veleka Bold" panose="020B0604020202020204" charset="0"/>
              </a:rPr>
              <a:t>Для развёртывания чат бота необходимо устройство с</a:t>
            </a:r>
            <a:r>
              <a:rPr lang="ru-RU" sz="4000" b="1" dirty="0" smtClean="0">
                <a:latin typeface="Veleka Bold" panose="020B0604020202020204" charset="0"/>
                <a:ea typeface="Veleka Bold" panose="020B0604020202020204" charset="0"/>
              </a:rPr>
              <a:t>:</a:t>
            </a:r>
            <a:endParaRPr lang="ru-RU" sz="4000" b="1" dirty="0">
              <a:latin typeface="Veleka Bold" panose="020B0604020202020204" charset="0"/>
              <a:ea typeface="Veleka Bold" panose="020B0604020202020204" charset="0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доступом в глобальную сеть интернет;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установленным приложением </a:t>
            </a:r>
            <a:r>
              <a:rPr lang="en-US" sz="4000" dirty="0">
                <a:latin typeface="Veleka Bold" panose="020B0604020202020204" charset="0"/>
                <a:ea typeface="Veleka Bold" panose="020B0604020202020204" charset="0"/>
              </a:rPr>
              <a:t>python</a:t>
            </a: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 3.7 и выше;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установленным </a:t>
            </a:r>
            <a:r>
              <a:rPr lang="en-US" sz="4000" dirty="0">
                <a:latin typeface="Veleka Bold" panose="020B0604020202020204" charset="0"/>
                <a:ea typeface="Veleka Bold" panose="020B0604020202020204" charset="0"/>
              </a:rPr>
              <a:t>python-</a:t>
            </a: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пакетом </a:t>
            </a:r>
            <a:r>
              <a:rPr lang="ru-RU" sz="4000" dirty="0" err="1">
                <a:latin typeface="Veleka Bold" panose="020B0604020202020204" charset="0"/>
                <a:ea typeface="Veleka Bold" panose="020B0604020202020204" charset="0"/>
              </a:rPr>
              <a:t>pyTelegramBotAPI</a:t>
            </a: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 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установленной библиотекой sqlite3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доступом к командной строке или её аналогам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Veleka Bold" panose="020B0604020202020204" charset="0"/>
                <a:ea typeface="Veleka Bold" panose="020B0604020202020204" charset="0"/>
              </a:rPr>
              <a:t>Общий вес файлов 26КБ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>
                <a:latin typeface="Veleka Bold" panose="020B0604020202020204" charset="0"/>
                <a:ea typeface="Veleka Bold" panose="020B0604020202020204" charset="0"/>
              </a:rPr>
              <a:t>12МБ Оперативной памяти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4000" dirty="0">
              <a:latin typeface="Veleka Bold" panose="020B0604020202020204" charset="0"/>
              <a:ea typeface="Veleka Bold" panose="020B0604020202020204" charset="0"/>
            </a:endParaRPr>
          </a:p>
          <a:p>
            <a:r>
              <a:rPr lang="ru-RU" sz="4000" dirty="0">
                <a:latin typeface="Veleka Bold" panose="020B0604020202020204" charset="0"/>
                <a:ea typeface="Veleka Bold" panose="020B0604020202020204" charset="0"/>
              </a:rPr>
              <a:t>Продвижение и применение данного чат-ботом будет актуально для  отдела управления по дополнительному образованию и социальной работе.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sz="4000" dirty="0">
              <a:latin typeface="Veleka Bold" panose="020B0604020202020204" charset="0"/>
              <a:ea typeface="Veleka Bold" panose="020B0604020202020204" charset="0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sz="4000" dirty="0">
              <a:latin typeface="Veleka Bold" panose="020B0604020202020204" charset="0"/>
              <a:ea typeface="Veleka Bold" panose="020B0604020202020204" charset="0"/>
            </a:endParaRPr>
          </a:p>
          <a:p>
            <a:pPr algn="ctr">
              <a:lnSpc>
                <a:spcPts val="5325"/>
              </a:lnSpc>
            </a:pPr>
            <a:endParaRPr lang="en-US" sz="5325" dirty="0">
              <a:solidFill>
                <a:srgbClr val="000000"/>
              </a:solidFill>
              <a:latin typeface="Veleka Bold"/>
            </a:endParaRP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E8271E6D-97CF-4DF5-A9C2-ECFA9C3F2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14630400" y="5950628"/>
            <a:ext cx="2083987" cy="17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419100"/>
            <a:ext cx="16535400" cy="2260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ru-RU" sz="8000" dirty="0">
                <a:solidFill>
                  <a:srgbClr val="000000"/>
                </a:solidFill>
                <a:latin typeface="Veleka Bold" panose="020B0604020202020204" charset="0"/>
                <a:ea typeface="Veleka Bold" panose="020B0604020202020204" charset="0"/>
              </a:rPr>
              <a:t>Демонстрация и тестирование чат-бота</a:t>
            </a:r>
            <a:endParaRPr lang="en-US" sz="8000" dirty="0">
              <a:solidFill>
                <a:srgbClr val="000000"/>
              </a:solidFill>
              <a:latin typeface="Veleka Bold" panose="020B0604020202020204" charset="0"/>
              <a:ea typeface="Veleka Bold" panose="020B0604020202020204" charset="0"/>
            </a:endParaRP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21D50165-3DD3-44C9-9D3F-DF4D1691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697200" y="5143500"/>
            <a:ext cx="2327870" cy="4813267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9103119F-27EE-4E45-B251-760BC64177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696064">
            <a:off x="15294956" y="6932003"/>
            <a:ext cx="465315" cy="682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B156D-50E7-421A-BE0C-E4AABBC4AA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775116" flipH="1">
            <a:off x="15418885" y="6379285"/>
            <a:ext cx="556629" cy="607432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B32197A-38A8-4F16-81FA-E1310CC615A1}"/>
              </a:ext>
            </a:extLst>
          </p:cNvPr>
          <p:cNvSpPr txBox="1"/>
          <p:nvPr/>
        </p:nvSpPr>
        <p:spPr>
          <a:xfrm>
            <a:off x="5181600" y="8496300"/>
            <a:ext cx="8153400" cy="508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ru-RU" sz="4000" dirty="0">
                <a:solidFill>
                  <a:srgbClr val="000000"/>
                </a:solidFill>
                <a:latin typeface="Veleka Bold" panose="020B0604020202020204" charset="0"/>
                <a:ea typeface="Veleka Bold" panose="020B0604020202020204" charset="0"/>
              </a:rPr>
              <a:t>Блок-схема работы чат-бота</a:t>
            </a:r>
            <a:r>
              <a:rPr lang="en-US" sz="4000" dirty="0">
                <a:solidFill>
                  <a:srgbClr val="000000"/>
                </a:solidFill>
                <a:latin typeface="Veleka Bold" panose="020B0604020202020204" charset="0"/>
                <a:ea typeface="Veleka Bold" panose="020B0604020202020204" charset="0"/>
              </a:rPr>
              <a:t>.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51807BE-6D09-49BD-AE76-AD002CC9FE1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767"/>
          <a:stretch/>
        </p:blipFill>
        <p:spPr>
          <a:xfrm>
            <a:off x="990600" y="3314700"/>
            <a:ext cx="7691566" cy="4130368"/>
          </a:xfrm>
          <a:prstGeom prst="rect">
            <a:avLst/>
          </a:prstGeom>
        </p:spPr>
      </p:pic>
      <p:pic>
        <p:nvPicPr>
          <p:cNvPr id="12" name="Объект 10">
            <a:extLst>
              <a:ext uri="{FF2B5EF4-FFF2-40B4-BE49-F238E27FC236}">
                <a16:creationId xmlns:a16="http://schemas.microsoft.com/office/drawing/2014/main" id="{351807BE-6D09-49BD-AE76-AD002CC9FE1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5"/>
          <a:stretch/>
        </p:blipFill>
        <p:spPr>
          <a:xfrm>
            <a:off x="9005478" y="3078316"/>
            <a:ext cx="6065383" cy="4366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271</Words>
  <Application>Microsoft Office PowerPoint</Application>
  <PresentationFormat>Произвольный</PresentationFormat>
  <Paragraphs>56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Veleka</vt:lpstr>
      <vt:lpstr>Arial</vt:lpstr>
      <vt:lpstr>Veleka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Бежевый Зеленый и Оранжевый Иллюстрация Две правды и одна неправда Знакомство Классная Деятельность Образование Презентация</dc:title>
  <dc:creator>Екатерина</dc:creator>
  <cp:lastModifiedBy>hunze</cp:lastModifiedBy>
  <cp:revision>13</cp:revision>
  <dcterms:created xsi:type="dcterms:W3CDTF">2006-08-16T00:00:00Z</dcterms:created>
  <dcterms:modified xsi:type="dcterms:W3CDTF">2022-05-07T12:42:21Z</dcterms:modified>
  <dc:identifier>DAE__cKrcmY</dc:identifier>
</cp:coreProperties>
</file>